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FF33"/>
    <a:srgbClr val="FF0066"/>
    <a:srgbClr val="FFFF00"/>
    <a:srgbClr val="006600"/>
    <a:srgbClr val="003300"/>
    <a:srgbClr val="0000FF"/>
    <a:srgbClr val="009900"/>
    <a:srgbClr val="FF99FF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BB92-778C-4F9F-B772-282271545F0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843E-F836-43E3-9EE7-D552E494D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BB92-778C-4F9F-B772-282271545F0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843E-F836-43E3-9EE7-D552E494D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BB92-778C-4F9F-B772-282271545F0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843E-F836-43E3-9EE7-D552E494D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BB92-778C-4F9F-B772-282271545F0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843E-F836-43E3-9EE7-D552E494D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BB92-778C-4F9F-B772-282271545F0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843E-F836-43E3-9EE7-D552E494D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BB92-778C-4F9F-B772-282271545F0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843E-F836-43E3-9EE7-D552E494D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BB92-778C-4F9F-B772-282271545F0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843E-F836-43E3-9EE7-D552E494D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BB92-778C-4F9F-B772-282271545F0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843E-F836-43E3-9EE7-D552E494D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BB92-778C-4F9F-B772-282271545F0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843E-F836-43E3-9EE7-D552E494D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BB92-778C-4F9F-B772-282271545F0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843E-F836-43E3-9EE7-D552E494D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BB92-778C-4F9F-B772-282271545F0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843E-F836-43E3-9EE7-D552E494D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FBB92-778C-4F9F-B772-282271545F03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843E-F836-43E3-9EE7-D552E494D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indent="2443163">
              <a:buNone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443163">
              <a:buNone/>
            </a:pPr>
            <a:r>
              <a:rPr lang="en-US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154363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1: 7’</a:t>
            </a:r>
          </a:p>
          <a:p>
            <a:pPr indent="3154363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2: 2’</a:t>
            </a:r>
          </a:p>
          <a:p>
            <a:pPr indent="3154363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3: 10’</a:t>
            </a:r>
          </a:p>
          <a:p>
            <a:pPr indent="3154363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4: 4’</a:t>
            </a:r>
          </a:p>
          <a:p>
            <a:pPr indent="3154363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5: 6’</a:t>
            </a:r>
          </a:p>
          <a:p>
            <a:pPr indent="3154363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6: 3’</a:t>
            </a:r>
          </a:p>
          <a:p>
            <a:pPr indent="3154363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7: 5’</a:t>
            </a:r>
          </a:p>
          <a:p>
            <a:pPr indent="3154363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8: 6’</a:t>
            </a:r>
          </a:p>
          <a:p>
            <a:pPr indent="3154363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9: 2’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500" b="1" dirty="0" err="1" smtClean="0">
                <a:solidFill>
                  <a:srgbClr val="FF0000"/>
                </a:solidFill>
                <a:latin typeface=".VnTimeH" pitchFamily="34" charset="0"/>
              </a:rPr>
              <a:t>Kiểm</a:t>
            </a:r>
            <a:r>
              <a:rPr lang="en-US" sz="35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.VnTimeH" pitchFamily="34" charset="0"/>
              </a:rPr>
              <a:t>tra</a:t>
            </a:r>
            <a:r>
              <a:rPr lang="en-US" sz="35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.VnTimeH" pitchFamily="34" charset="0"/>
              </a:rPr>
              <a:t>bài</a:t>
            </a:r>
            <a:r>
              <a:rPr lang="en-US" sz="35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.VnTimeH" pitchFamily="34" charset="0"/>
              </a:rPr>
              <a:t>cũ</a:t>
            </a:r>
            <a:endParaRPr lang="en-US" sz="3500" b="1" dirty="0" smtClean="0">
              <a:solidFill>
                <a:srgbClr val="FF0000"/>
              </a:solidFill>
              <a:latin typeface=".VnTimeH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.VnTime" pitchFamily="34" charset="0"/>
              </a:rPr>
              <a:t>HS1: </a:t>
            </a:r>
            <a:r>
              <a:rPr lang="en-US" sz="2800" b="1" dirty="0" err="1" smtClean="0">
                <a:solidFill>
                  <a:srgbClr val="0070C0"/>
                </a:solidFill>
                <a:latin typeface=".VnTime" pitchFamily="34" charset="0"/>
              </a:rPr>
              <a:t>Làm</a:t>
            </a:r>
            <a:r>
              <a:rPr lang="en-US" sz="2800" b="1" dirty="0" smtClean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Time" pitchFamily="34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Time" pitchFamily="34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.VnTime" pitchFamily="34" charset="0"/>
              </a:rPr>
              <a:t> 11 (SGK – 12):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* a)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nhiên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chục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là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135,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hàng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đơn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vị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là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7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là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: 1357.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b) </a:t>
            </a:r>
          </a:p>
          <a:p>
            <a:pPr>
              <a:buNone/>
            </a:pPr>
            <a:endParaRPr lang="en-US" sz="2800" dirty="0" smtClean="0">
              <a:solidFill>
                <a:srgbClr val="C00000"/>
              </a:solidFill>
              <a:latin typeface=".VnTime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C00000"/>
              </a:solidFill>
              <a:latin typeface=".VnTime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.VnTime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.VnTime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.VnTime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.VnTime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.VnTime" pitchFamily="34" charset="0"/>
              </a:rPr>
              <a:t>HS2: </a:t>
            </a:r>
            <a:r>
              <a:rPr lang="en-US" sz="2800" b="1" dirty="0" err="1" smtClean="0">
                <a:solidFill>
                  <a:srgbClr val="0070C0"/>
                </a:solidFill>
                <a:latin typeface=".VnTime" pitchFamily="34" charset="0"/>
              </a:rPr>
              <a:t>Viết</a:t>
            </a:r>
            <a:r>
              <a:rPr lang="en-US" sz="2800" b="1" dirty="0" smtClean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Time" pitchFamily="34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Time" pitchFamily="34" charset="0"/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Time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Time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Time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Time" pitchFamily="34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Time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.VnTime" pitchFamily="34" charset="0"/>
              </a:rPr>
              <a:t>: 2 112 555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*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Gọi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hợp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2 112 555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là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A.</a:t>
            </a:r>
          </a:p>
          <a:p>
            <a:pPr indent="20638">
              <a:buNone/>
            </a:pP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Suy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ra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 A = {1; 2; 5}.</a:t>
            </a:r>
          </a:p>
          <a:p>
            <a:pPr>
              <a:buFontTx/>
              <a:buChar char="-"/>
            </a:pPr>
            <a:endParaRPr lang="en-US" sz="2400" b="1" dirty="0" smtClean="0">
              <a:latin typeface=".VnTime" pitchFamily="34" charset="0"/>
            </a:endParaRPr>
          </a:p>
          <a:p>
            <a:pPr>
              <a:buNone/>
            </a:pPr>
            <a:endParaRPr lang="en-US" sz="2400" dirty="0" smtClean="0">
              <a:latin typeface=".VnTime" pitchFamily="34" charset="0"/>
            </a:endParaRPr>
          </a:p>
          <a:p>
            <a:pPr>
              <a:buNone/>
            </a:pPr>
            <a:endParaRPr lang="en-US" sz="2400" dirty="0" smtClean="0">
              <a:latin typeface=".VnTime" pitchFamily="34" charset="0"/>
            </a:endParaRPr>
          </a:p>
          <a:p>
            <a:pPr>
              <a:buNone/>
            </a:pPr>
            <a:endParaRPr lang="en-US" sz="2400" dirty="0" smtClean="0">
              <a:latin typeface=".VnTime" pitchFamily="34" charset="0"/>
            </a:endParaRPr>
          </a:p>
          <a:p>
            <a:pPr>
              <a:buNone/>
            </a:pPr>
            <a:endParaRPr lang="en-US" sz="2400" dirty="0">
              <a:latin typeface=".VnTime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438400"/>
          <a:ext cx="85344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endParaRPr lang="en-US" sz="28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lang="en-US" sz="28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80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lang="en-US" sz="28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8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80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8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21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1425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21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2307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8" descr="buom hoa do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 descr="cehayfever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-131496"/>
            <a:ext cx="990600" cy="11220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6  -0.029 -0.01199  -0.044 -0.01199  C -0.114 -0.01199  -0.169 0.06393  -0.169 0.15582  C -0.169 0.24638  -0.114 0.32096  -0.044 0.32096  C -0.029 0.32096  -0.014 0.31697  0 0.31031  C -0.047 0.28634  -0.08 0.2264  -0.08 0.15582  C -0.08 0.0839  -0.047 0.02397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4582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  <a:scene3d>
              <a:camera prst="perspective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Time" pitchFamily="34" charset="0"/>
            </a:endParaRPr>
          </a:p>
          <a:p>
            <a:pPr algn="ctr">
              <a:buNone/>
            </a:pPr>
            <a:r>
              <a:rPr lang="en-US" sz="4400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.VnTime" pitchFamily="34" charset="0"/>
              </a:rPr>
              <a:t>Tiết</a:t>
            </a:r>
            <a:r>
              <a:rPr lang="en-US" sz="4400" b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.VnTime" pitchFamily="34" charset="0"/>
              </a:rPr>
              <a:t> 4</a:t>
            </a:r>
            <a:endParaRPr lang="en-US" sz="4400" b="1" dirty="0" smtClean="0">
              <a:ln w="18000">
                <a:solidFill>
                  <a:srgbClr val="0000FF"/>
                </a:solidFill>
                <a:prstDash val="solid"/>
                <a:miter lim="800000"/>
              </a:ln>
              <a:solidFill>
                <a:srgbClr val="FF0000"/>
              </a:solidFill>
              <a:latin typeface=".VnTime" pitchFamily="34" charset="0"/>
            </a:endParaRPr>
          </a:p>
          <a:p>
            <a:pPr algn="ctr">
              <a:buNone/>
            </a:pPr>
            <a:endParaRPr lang="en-US" sz="5400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latin typeface=".VnTime" pitchFamily="34" charset="0"/>
              <a:cs typeface="Arial"/>
            </a:endParaRPr>
          </a:p>
          <a:p>
            <a:pPr algn="ctr">
              <a:buNone/>
            </a:pPr>
            <a:r>
              <a:rPr lang="en-US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§4. </a:t>
            </a:r>
            <a:r>
              <a:rPr lang="en-US" sz="6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6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F00"/>
              </a:gs>
              <a:gs pos="25000">
                <a:srgbClr val="92D050"/>
              </a:gs>
              <a:gs pos="75000">
                <a:srgbClr val="92D050"/>
              </a:gs>
              <a:gs pos="100000">
                <a:srgbClr val="FFFF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174625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hợp</a:t>
            </a:r>
            <a:endParaRPr lang="en-US" sz="2800" b="1" dirty="0" smtClean="0">
              <a:solidFill>
                <a:srgbClr val="FF0000"/>
              </a:solidFill>
              <a:latin typeface=".VnTime" pitchFamily="34" charset="0"/>
            </a:endParaRPr>
          </a:p>
          <a:p>
            <a:pPr marL="0" indent="174625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Cho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:</a:t>
            </a:r>
          </a:p>
          <a:p>
            <a:pPr marL="0" indent="174625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A = {5}</a:t>
            </a:r>
          </a:p>
          <a:p>
            <a:pPr marL="0" indent="174625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B = {x; y}</a:t>
            </a:r>
          </a:p>
          <a:p>
            <a:pPr marL="0" indent="174625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C = {1; 2; 3; …; 100}</a:t>
            </a:r>
          </a:p>
          <a:p>
            <a:pPr marL="0" indent="174625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D = {0; 1; 2; 3; …}</a:t>
            </a:r>
          </a:p>
          <a:p>
            <a:pPr marL="0" indent="174625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Ta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nói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A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phần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tử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B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phần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tử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  <a:p>
            <a:pPr marL="0" indent="174625">
              <a:buNone/>
            </a:pP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?.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Tập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hợp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C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và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tập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hợp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D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có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mấy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phần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tử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?</a:t>
            </a:r>
          </a:p>
          <a:p>
            <a:pPr marL="0" indent="174625">
              <a:buNone/>
            </a:pP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*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Tập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C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có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100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phần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tử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,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tập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hợp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D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có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vô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số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phần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.VnTime" pitchFamily="34" charset="0"/>
              </a:rPr>
              <a:t>tử</a:t>
            </a:r>
            <a:r>
              <a:rPr lang="en-US" sz="2400" b="1" dirty="0" smtClean="0">
                <a:solidFill>
                  <a:srgbClr val="CC3300"/>
                </a:solidFill>
                <a:latin typeface=".VnTime" pitchFamily="34" charset="0"/>
              </a:rPr>
              <a:t>.</a:t>
            </a:r>
          </a:p>
          <a:p>
            <a:pPr marL="0" indent="174625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      </a:t>
            </a:r>
          </a:p>
          <a:p>
            <a:pPr marL="0" indent="900113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sau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bao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nhiêu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phần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tử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?</a:t>
            </a:r>
          </a:p>
          <a:p>
            <a:pPr marL="0" indent="174625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D = {0},         E = {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bút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</a:rPr>
              <a:t>thước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},          H = {x 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 N| x  10}.</a:t>
            </a:r>
          </a:p>
          <a:p>
            <a:pPr marL="0" indent="174625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*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D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phần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tử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E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phần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tử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H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11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phần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tử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.</a:t>
            </a:r>
          </a:p>
          <a:p>
            <a:pPr marL="0" indent="174625">
              <a:buNone/>
            </a:pPr>
            <a:endParaRPr lang="en-US" sz="2400" b="1" dirty="0" smtClean="0">
              <a:solidFill>
                <a:srgbClr val="0000FF"/>
              </a:solidFill>
              <a:latin typeface=".VnTime" pitchFamily="34" charset="0"/>
              <a:sym typeface="Symbol"/>
            </a:endParaRPr>
          </a:p>
        </p:txBody>
      </p:sp>
      <p:pic>
        <p:nvPicPr>
          <p:cNvPr id="5" name="Picture 8" descr="guestani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3903" y="-304800"/>
            <a:ext cx="1310097" cy="110924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4419600"/>
            <a:ext cx="5334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?1</a:t>
            </a:r>
            <a:endParaRPr lang="en-US" sz="2400" b="1" dirty="0"/>
          </a:p>
        </p:txBody>
      </p:sp>
      <p:pic>
        <p:nvPicPr>
          <p:cNvPr id="8" name="Picture 19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53150"/>
            <a:ext cx="685800" cy="704850"/>
          </a:xfrm>
          <a:prstGeom prst="rect">
            <a:avLst/>
          </a:prstGeom>
          <a:noFill/>
        </p:spPr>
      </p:pic>
      <p:pic>
        <p:nvPicPr>
          <p:cNvPr id="11" name="Picture 8" descr="buom hoa do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3634" y="5867400"/>
            <a:ext cx="94416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indent="-168275">
              <a:buNone/>
            </a:pPr>
            <a:r>
              <a:rPr lang="en-US" sz="2400" b="1" dirty="0" smtClean="0">
                <a:latin typeface=".VnTime" pitchFamily="34" charset="0"/>
              </a:rPr>
              <a:t>       </a:t>
            </a:r>
          </a:p>
          <a:p>
            <a:pPr indent="469900">
              <a:buNone/>
            </a:pP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</a:rPr>
              <a:t>tự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</a:rPr>
              <a:t>nhiên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 x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</a:rPr>
              <a:t>mà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 x + 5 = 2.</a:t>
            </a:r>
          </a:p>
          <a:p>
            <a:pPr indent="-168275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        * x + 5 = 2 </a:t>
            </a:r>
          </a:p>
          <a:p>
            <a:pPr marL="711200" indent="276225">
              <a:buFont typeface="Symbol"/>
              <a:buChar char="Þ"/>
            </a:pP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tự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nhiên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  <a:sym typeface="Symbol"/>
              </a:rPr>
              <a:t> x + 5 = 2.</a:t>
            </a:r>
          </a:p>
          <a:p>
            <a:pPr indent="-168275">
              <a:buNone/>
            </a:pP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* </a:t>
            </a:r>
            <a:r>
              <a:rPr lang="en-US" sz="2800" b="1" u="sng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Chú</a:t>
            </a:r>
            <a:r>
              <a:rPr lang="en-US" sz="2800" b="1" u="sng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ý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:</a:t>
            </a:r>
          </a:p>
          <a:p>
            <a:pPr indent="-168275">
              <a:buNone/>
            </a:pP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Tập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hợp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không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có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phần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tử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nào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gọi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là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tập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hợp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rỗng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.</a:t>
            </a:r>
          </a:p>
          <a:p>
            <a:pPr indent="-168275">
              <a:buNone/>
            </a:pP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Tập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hợp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rỗng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được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kí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hiệu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là</a:t>
            </a:r>
            <a:r>
              <a:rPr lang="en-US" sz="2800" b="1" dirty="0" smtClean="0">
                <a:solidFill>
                  <a:srgbClr val="009900"/>
                </a:solidFill>
                <a:latin typeface=".VnTime" pitchFamily="34" charset="0"/>
                <a:sym typeface="Symbol"/>
              </a:rPr>
              <a:t> .</a:t>
            </a:r>
          </a:p>
          <a:p>
            <a:pPr indent="-168275">
              <a:buNone/>
            </a:pPr>
            <a:r>
              <a:rPr lang="en-US" sz="2800" b="1" dirty="0" err="1" smtClean="0">
                <a:latin typeface=".VnTime" pitchFamily="34" charset="0"/>
                <a:sym typeface="Symbol"/>
              </a:rPr>
              <a:t>Ví</a:t>
            </a:r>
            <a:r>
              <a:rPr lang="en-US" sz="2800" b="1" dirty="0" smtClean="0"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latin typeface=".VnTime" pitchFamily="34" charset="0"/>
                <a:sym typeface="Symbol"/>
              </a:rPr>
              <a:t>dụ</a:t>
            </a:r>
            <a:r>
              <a:rPr lang="en-US" sz="2800" b="1" dirty="0" smtClean="0">
                <a:latin typeface=".VnTime" pitchFamily="34" charset="0"/>
                <a:sym typeface="Symbol"/>
              </a:rPr>
              <a:t>: </a:t>
            </a:r>
            <a:r>
              <a:rPr lang="en-US" sz="2800" b="1" dirty="0" err="1" smtClean="0">
                <a:latin typeface=".VnTime" pitchFamily="34" charset="0"/>
                <a:sym typeface="Symbol"/>
              </a:rPr>
              <a:t>Tập</a:t>
            </a:r>
            <a:r>
              <a:rPr lang="en-US" sz="2800" b="1" dirty="0" smtClean="0"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latin typeface=".VnTime" pitchFamily="34" charset="0"/>
                <a:sym typeface="Symbol"/>
              </a:rPr>
              <a:t>hợp</a:t>
            </a:r>
            <a:r>
              <a:rPr lang="en-US" sz="2800" b="1" dirty="0" smtClean="0"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latin typeface=".VnTime" pitchFamily="34" charset="0"/>
                <a:sym typeface="Symbol"/>
              </a:rPr>
              <a:t>các</a:t>
            </a:r>
            <a:r>
              <a:rPr lang="en-US" sz="2800" b="1" dirty="0" smtClean="0"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latin typeface=".VnTime" pitchFamily="34" charset="0"/>
                <a:sym typeface="Symbol"/>
              </a:rPr>
              <a:t>số</a:t>
            </a:r>
            <a:r>
              <a:rPr lang="en-US" sz="2800" b="1" dirty="0" smtClean="0"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latin typeface=".VnTime" pitchFamily="34" charset="0"/>
                <a:sym typeface="Symbol"/>
              </a:rPr>
              <a:t>tự</a:t>
            </a:r>
            <a:r>
              <a:rPr lang="en-US" sz="2800" b="1" dirty="0" smtClean="0"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latin typeface=".VnTime" pitchFamily="34" charset="0"/>
                <a:sym typeface="Symbol"/>
              </a:rPr>
              <a:t>nhiên</a:t>
            </a:r>
            <a:r>
              <a:rPr lang="en-US" sz="2800" b="1" dirty="0" smtClean="0">
                <a:latin typeface=".VnTime" pitchFamily="34" charset="0"/>
                <a:sym typeface="Symbol"/>
              </a:rPr>
              <a:t> x </a:t>
            </a:r>
            <a:r>
              <a:rPr lang="en-US" sz="2800" b="1" dirty="0" err="1" smtClean="0">
                <a:latin typeface=".VnTime" pitchFamily="34" charset="0"/>
                <a:sym typeface="Symbol"/>
              </a:rPr>
              <a:t>sao</a:t>
            </a:r>
            <a:r>
              <a:rPr lang="en-US" sz="2800" b="1" dirty="0" smtClean="0"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latin typeface=".VnTime" pitchFamily="34" charset="0"/>
                <a:sym typeface="Symbol"/>
              </a:rPr>
              <a:t>cho</a:t>
            </a:r>
            <a:r>
              <a:rPr lang="en-US" sz="2800" b="1" dirty="0" smtClean="0">
                <a:latin typeface=".VnTime" pitchFamily="34" charset="0"/>
                <a:sym typeface="Symbol"/>
              </a:rPr>
              <a:t> x + 5 = 2 </a:t>
            </a:r>
            <a:r>
              <a:rPr lang="en-US" sz="2800" b="1" dirty="0" err="1" smtClean="0">
                <a:latin typeface=".VnTime" pitchFamily="34" charset="0"/>
                <a:sym typeface="Symbol"/>
              </a:rPr>
              <a:t>là</a:t>
            </a:r>
            <a:r>
              <a:rPr lang="en-US" sz="2800" b="1" dirty="0" smtClean="0"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latin typeface=".VnTime" pitchFamily="34" charset="0"/>
                <a:sym typeface="Symbol"/>
              </a:rPr>
              <a:t>tập</a:t>
            </a:r>
            <a:r>
              <a:rPr lang="en-US" sz="2800" b="1" dirty="0" smtClean="0"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latin typeface=".VnTime" pitchFamily="34" charset="0"/>
                <a:sym typeface="Symbol"/>
              </a:rPr>
              <a:t>hợp</a:t>
            </a:r>
            <a:r>
              <a:rPr lang="en-US" sz="2800" b="1" dirty="0" smtClean="0">
                <a:latin typeface=".VnTime" pitchFamily="34" charset="0"/>
                <a:sym typeface="Symbol"/>
              </a:rPr>
              <a:t> </a:t>
            </a:r>
            <a:r>
              <a:rPr lang="en-US" sz="2800" b="1" dirty="0" err="1" smtClean="0">
                <a:latin typeface=".VnTime" pitchFamily="34" charset="0"/>
                <a:sym typeface="Symbol"/>
              </a:rPr>
              <a:t>rỗng</a:t>
            </a:r>
            <a:r>
              <a:rPr lang="en-US" sz="2800" b="1" dirty="0" smtClean="0">
                <a:latin typeface=".VnTime" pitchFamily="34" charset="0"/>
                <a:sym typeface="Symbol"/>
              </a:rPr>
              <a:t>.</a:t>
            </a:r>
          </a:p>
          <a:p>
            <a:pPr indent="-168275">
              <a:buNone/>
            </a:pPr>
            <a:endParaRPr lang="en-US" sz="2400" dirty="0" smtClean="0">
              <a:latin typeface=".VnTime" pitchFamily="34" charset="0"/>
            </a:endParaRPr>
          </a:p>
          <a:p>
            <a:pPr>
              <a:buNone/>
            </a:pPr>
            <a:endParaRPr lang="en-US" sz="2400" dirty="0" smtClean="0">
              <a:latin typeface=".VnTime" pitchFamily="34" charset="0"/>
            </a:endParaRPr>
          </a:p>
          <a:p>
            <a:pPr>
              <a:buNone/>
            </a:pPr>
            <a:endParaRPr lang="en-US" sz="2400" dirty="0" smtClean="0">
              <a:latin typeface=".VnTime" pitchFamily="34" charset="0"/>
            </a:endParaRPr>
          </a:p>
          <a:p>
            <a:pPr>
              <a:buNone/>
            </a:pPr>
            <a:endParaRPr lang="en-US" sz="2400" dirty="0" smtClean="0">
              <a:latin typeface=".VnTime" pitchFamily="34" charset="0"/>
            </a:endParaRPr>
          </a:p>
          <a:p>
            <a:pPr>
              <a:buNone/>
            </a:pPr>
            <a:endParaRPr lang="en-US" sz="2400" dirty="0" smtClean="0">
              <a:latin typeface=".VnTime" pitchFamily="34" charset="0"/>
            </a:endParaRPr>
          </a:p>
        </p:txBody>
      </p:sp>
      <p:pic>
        <p:nvPicPr>
          <p:cNvPr id="8" name="Picture 8" descr="guestani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3903" y="-228600"/>
            <a:ext cx="1310097" cy="838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4800" y="4800600"/>
            <a:ext cx="8458200" cy="12954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57200"/>
            <a:ext cx="5334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?2</a:t>
            </a:r>
            <a:endParaRPr lang="en-US" sz="2400" b="1" dirty="0"/>
          </a:p>
        </p:txBody>
      </p:sp>
      <p:pic>
        <p:nvPicPr>
          <p:cNvPr id="9" name="Picture 19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53150"/>
            <a:ext cx="685800" cy="704850"/>
          </a:xfrm>
          <a:prstGeom prst="rect">
            <a:avLst/>
          </a:prstGeom>
          <a:noFill/>
        </p:spPr>
      </p:pic>
      <p:pic>
        <p:nvPicPr>
          <p:cNvPr id="12" name="Picture 8" descr="buom hoa do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578839"/>
            <a:ext cx="1219200" cy="127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DDEBCF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179388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 marL="0" indent="179388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0" indent="179388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= {x, y}</a:t>
            </a:r>
          </a:p>
          <a:p>
            <a:pPr marL="0" indent="179388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 = {x, y, c, d}. 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179388">
              <a:buNone/>
            </a:pPr>
            <a:r>
              <a:rPr lang="en-US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?. Ta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179388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9388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179388">
              <a:buNone/>
            </a:pP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F.</a:t>
            </a:r>
          </a:p>
          <a:p>
            <a:pPr marL="0" indent="179388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con:</a:t>
            </a:r>
          </a:p>
          <a:p>
            <a:pPr marL="0" indent="179388">
              <a:buNone/>
            </a:pPr>
            <a:endParaRPr lang="en-US" sz="28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9388">
              <a:buNone/>
            </a:pPr>
            <a:endParaRPr lang="en-US" sz="2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9388">
              <a:buNone/>
            </a:pP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A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B hay BA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và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đọc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 A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tập</a:t>
            </a:r>
            <a:r>
              <a:rPr lang="en-US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hợp</a:t>
            </a:r>
            <a:r>
              <a:rPr lang="en-US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con </a:t>
            </a:r>
            <a:r>
              <a:rPr lang="en-US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của</a:t>
            </a:r>
            <a:r>
              <a:rPr lang="en-US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tập</a:t>
            </a:r>
            <a:r>
              <a:rPr lang="en-US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hợp</a:t>
            </a:r>
            <a:r>
              <a:rPr lang="en-US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B.</a:t>
            </a:r>
          </a:p>
          <a:p>
            <a:pPr marL="0" indent="179388">
              <a:buNone/>
            </a:pP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Ví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dụ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Tập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hợp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các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học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sinh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nam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một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lớp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tập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hợp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con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của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tập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hợp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H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các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học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sinh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trong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lớp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đó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ta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viết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 D  H.</a:t>
            </a:r>
          </a:p>
          <a:p>
            <a:pPr marL="0" indent="179388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?.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Lấy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ví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tập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hợp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con?</a:t>
            </a:r>
            <a:endParaRPr lang="en-US" sz="24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9" name="Picture 8" descr="guestani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-152400"/>
            <a:ext cx="1066800" cy="838200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5562600" y="228600"/>
            <a:ext cx="2743201" cy="2971800"/>
            <a:chOff x="5867400" y="228600"/>
            <a:chExt cx="2743201" cy="2971800"/>
          </a:xfrm>
        </p:grpSpPr>
        <p:sp>
          <p:nvSpPr>
            <p:cNvPr id="19" name="Rectangle 18"/>
            <p:cNvSpPr/>
            <p:nvPr/>
          </p:nvSpPr>
          <p:spPr>
            <a:xfrm>
              <a:off x="6781800" y="228600"/>
              <a:ext cx="609600" cy="533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867400" y="838200"/>
              <a:ext cx="2743201" cy="2362200"/>
              <a:chOff x="5867400" y="838200"/>
              <a:chExt cx="2743201" cy="23622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867400" y="838200"/>
                <a:ext cx="2743201" cy="2362200"/>
                <a:chOff x="5867400" y="838200"/>
                <a:chExt cx="2743201" cy="236220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6553200" y="838200"/>
                  <a:ext cx="2057401" cy="2362200"/>
                  <a:chOff x="6248395" y="304801"/>
                  <a:chExt cx="2133599" cy="2438401"/>
                </a:xfrm>
              </p:grpSpPr>
              <p:sp>
                <p:nvSpPr>
                  <p:cNvPr id="10" name="Oval 9"/>
                  <p:cNvSpPr/>
                  <p:nvPr/>
                </p:nvSpPr>
                <p:spPr>
                  <a:xfrm>
                    <a:off x="6248395" y="304801"/>
                    <a:ext cx="2133598" cy="2438401"/>
                  </a:xfrm>
                  <a:prstGeom prst="ellipse">
                    <a:avLst/>
                  </a:prstGeom>
                  <a:solidFill>
                    <a:schemeClr val="accent1">
                      <a:alpha val="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6476996" y="685801"/>
                    <a:ext cx="1295399" cy="1676401"/>
                  </a:xfrm>
                  <a:prstGeom prst="ellipse">
                    <a:avLst/>
                  </a:prstGeom>
                  <a:solidFill>
                    <a:schemeClr val="accent1">
                      <a:alpha val="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7696195" y="838200"/>
                    <a:ext cx="60960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  <a:sym typeface="Wingdings"/>
                      </a:rPr>
                      <a:t> </a:t>
                    </a:r>
                    <a:r>
                      <a:rPr lang="en-US" sz="2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US" sz="2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6934195" y="1600201"/>
                    <a:ext cx="60960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  <a:sym typeface="Wingdings"/>
                      </a:rPr>
                      <a:t> </a:t>
                    </a:r>
                    <a:r>
                      <a:rPr lang="en-US" sz="2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endParaRPr lang="en-US" sz="2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772394" y="1524001"/>
                    <a:ext cx="60960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  <a:sym typeface="Wingdings"/>
                      </a:rPr>
                      <a:t> </a:t>
                    </a:r>
                    <a:r>
                      <a:rPr lang="en-US" sz="2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endParaRPr lang="en-US" sz="2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6705600" y="990600"/>
                    <a:ext cx="60960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  <a:sym typeface="Wingdings"/>
                      </a:rPr>
                      <a:t> </a:t>
                    </a:r>
                    <a:r>
                      <a:rPr lang="en-US" sz="24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endParaRPr lang="en-US" sz="2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0" name="Rectangle 19"/>
                <p:cNvSpPr/>
                <p:nvPr/>
              </p:nvSpPr>
              <p:spPr>
                <a:xfrm>
                  <a:off x="5867400" y="1143000"/>
                  <a:ext cx="609600" cy="533400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  <a:endParaRPr lang="en-US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6248400" y="1524000"/>
                <a:ext cx="533400" cy="30480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7086600" y="638628"/>
              <a:ext cx="304800" cy="15240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228600" y="4114800"/>
            <a:ext cx="8763000" cy="9144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 algn="ctr"/>
            <a:endParaRPr lang="en-US" dirty="0"/>
          </a:p>
        </p:txBody>
      </p:sp>
      <p:pic>
        <p:nvPicPr>
          <p:cNvPr id="24" name="Picture 19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6309782"/>
            <a:ext cx="533400" cy="548217"/>
          </a:xfrm>
          <a:prstGeom prst="rect">
            <a:avLst/>
          </a:prstGeom>
          <a:noFill/>
        </p:spPr>
      </p:pic>
      <p:pic>
        <p:nvPicPr>
          <p:cNvPr id="30" name="Picture 8" descr="buom hoa do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671997"/>
            <a:ext cx="1447800" cy="151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indent="-168275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Cho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 M = {1; 5}, A = {1; 3; 5}, B = {5; 1; 3}</a:t>
            </a:r>
          </a:p>
          <a:p>
            <a:pPr indent="-168275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Dùng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kí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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thể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quan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hệ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giữa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tập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-168275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68275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M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 A, M  B, A  B, B  A.</a:t>
            </a:r>
          </a:p>
          <a:p>
            <a:pPr indent="-168275">
              <a:buNone/>
            </a:pP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68275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168275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168275">
              <a:buNone/>
            </a:pP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68275">
              <a:buNone/>
            </a:pP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BT: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indent="-168275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x + 0 = 0.</a:t>
            </a:r>
          </a:p>
          <a:p>
            <a:pPr indent="-168275">
              <a:buNone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68275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-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=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.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68275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0 + 0 = 0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x = 0.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 = {0}.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886" y="0"/>
            <a:ext cx="533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?3</a:t>
            </a:r>
            <a:endParaRPr lang="en-US" sz="2400" b="1" dirty="0"/>
          </a:p>
        </p:txBody>
      </p:sp>
      <p:pic>
        <p:nvPicPr>
          <p:cNvPr id="5" name="Picture 8" descr="guestani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3903" y="-228601"/>
            <a:ext cx="1310097" cy="914401"/>
          </a:xfrm>
          <a:prstGeom prst="rect">
            <a:avLst/>
          </a:prstGeom>
          <a:noFill/>
        </p:spPr>
      </p:pic>
      <p:sp>
        <p:nvSpPr>
          <p:cNvPr id="6" name="Horizontal Scroll 5"/>
          <p:cNvSpPr/>
          <p:nvPr/>
        </p:nvSpPr>
        <p:spPr>
          <a:xfrm>
            <a:off x="228600" y="1905000"/>
            <a:ext cx="8534400" cy="1524000"/>
          </a:xfrm>
          <a:prstGeom prst="horizontalScroll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 B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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nói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A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hiệu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= B.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9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153150"/>
            <a:ext cx="685800" cy="704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174625" algn="just">
              <a:buNone/>
            </a:pP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4625" algn="just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 (SGK – 13):</a:t>
            </a:r>
          </a:p>
          <a:p>
            <a:pPr marL="0" indent="174625" algn="just">
              <a:buNone/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4625" algn="just"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174625" algn="just">
              <a:buAutoNum type="alphaLcParenR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20.</a:t>
            </a:r>
          </a:p>
          <a:p>
            <a:pPr marL="0" indent="174625" algn="just">
              <a:buAutoNum type="alphaLcParenR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 marL="0" indent="174625" algn="just">
              <a:buAutoNum type="alphaLcParenR"/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4625" algn="just"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a) A = {0; 1; 2; 3; …; 19}</a:t>
            </a:r>
          </a:p>
          <a:p>
            <a:pPr marL="0" indent="812800" algn="just">
              <a:buNone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174625" algn="just">
              <a:buNone/>
            </a:pP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B =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.</a:t>
            </a:r>
          </a:p>
          <a:p>
            <a:pPr marL="0" indent="812800" algn="just">
              <a:buNone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Tập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hợp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phần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tử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guestani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-152401"/>
            <a:ext cx="1066800" cy="685801"/>
          </a:xfrm>
          <a:prstGeom prst="rect">
            <a:avLst/>
          </a:prstGeom>
          <a:noFill/>
        </p:spPr>
      </p:pic>
      <p:pic>
        <p:nvPicPr>
          <p:cNvPr id="8" name="Picture 8" descr="buom hoa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419600"/>
            <a:ext cx="2324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flora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53150"/>
            <a:ext cx="685800" cy="704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99FF33"/>
              </a:gs>
              <a:gs pos="64999">
                <a:srgbClr val="F0EBD5"/>
              </a:gs>
              <a:gs pos="100000">
                <a:srgbClr val="92D05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4625" algn="just">
              <a:buNone/>
            </a:pPr>
            <a:r>
              <a:rPr lang="en-US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FontTx/>
              <a:buChar char="-"/>
            </a:pP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16; 18; 19; 20 (SGK – 13)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30; 33; 34; 36; 40; 41; 42 (SBT – 5, 6).</a:t>
            </a:r>
          </a:p>
          <a:p>
            <a:pPr marL="0" indent="0" algn="just">
              <a:buFontTx/>
              <a:buChar char="-"/>
            </a:pP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SGK - 14.</a:t>
            </a:r>
          </a:p>
        </p:txBody>
      </p:sp>
      <p:pic>
        <p:nvPicPr>
          <p:cNvPr id="4" name="Picture 8" descr="guestani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-29028"/>
            <a:ext cx="1066800" cy="685801"/>
          </a:xfrm>
          <a:prstGeom prst="rect">
            <a:avLst/>
          </a:prstGeom>
          <a:noFill/>
        </p:spPr>
      </p:pic>
      <p:pic>
        <p:nvPicPr>
          <p:cNvPr id="10" name="Picture 9" descr="!bell_0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57870">
            <a:off x="123474" y="4928895"/>
            <a:ext cx="1801813" cy="1871662"/>
          </a:xfrm>
          <a:prstGeom prst="rect">
            <a:avLst/>
          </a:prstGeom>
          <a:noFill/>
        </p:spPr>
      </p:pic>
      <p:pic>
        <p:nvPicPr>
          <p:cNvPr id="11" name="Picture 8" descr="buom hoa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3700" y="4419600"/>
            <a:ext cx="2324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flora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24068" cy="1052514"/>
          </a:xfrm>
          <a:prstGeom prst="rect">
            <a:avLst/>
          </a:prstGeom>
          <a:noFill/>
        </p:spPr>
      </p:pic>
      <p:pic>
        <p:nvPicPr>
          <p:cNvPr id="14" name="Picture 19" descr="flora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0"/>
            <a:ext cx="914400" cy="939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7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967</Words>
  <Application>Microsoft Office PowerPoint</Application>
  <PresentationFormat>On-screen Show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TA Tech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MRHANHTHO</cp:lastModifiedBy>
  <cp:revision>215</cp:revision>
  <dcterms:created xsi:type="dcterms:W3CDTF">2009-06-03T05:08:37Z</dcterms:created>
  <dcterms:modified xsi:type="dcterms:W3CDTF">2016-10-10T22:42:52Z</dcterms:modified>
</cp:coreProperties>
</file>